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C23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731520" y="-731520"/>
            <a:ext cx="2926080" cy="2926080"/>
          </a:xfrm>
          <a:prstGeom prst="ellipse">
            <a:avLst/>
          </a:prstGeom>
          <a:solidFill>
            <a:srgbClr val="253550"/>
          </a:solidFill>
          <a:ln w="12700">
            <a:solidFill>
              <a:srgbClr val="25355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589520" y="-457200"/>
            <a:ext cx="2011680" cy="2011680"/>
          </a:xfrm>
          <a:prstGeom prst="ellipse">
            <a:avLst/>
          </a:prstGeom>
          <a:solidFill>
            <a:srgbClr val="1D3357"/>
          </a:solidFill>
          <a:ln w="12700">
            <a:solidFill>
              <a:srgbClr val="1D3357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046720" y="3200400"/>
            <a:ext cx="2560320" cy="2560320"/>
          </a:xfrm>
          <a:prstGeom prst="ellipse">
            <a:avLst/>
          </a:prstGeom>
          <a:solidFill>
            <a:srgbClr val="20304A"/>
          </a:solidFill>
          <a:ln w="12700">
            <a:solidFill>
              <a:srgbClr val="20304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02920" y="2240280"/>
            <a:ext cx="73152" cy="1737360"/>
          </a:xfrm>
          <a:prstGeom prst="rect">
            <a:avLst/>
          </a:prstGeom>
          <a:solidFill>
            <a:srgbClr val="3DB4E8"/>
          </a:solidFill>
          <a:ln w="12700">
            <a:solidFill>
              <a:srgbClr val="3DB4E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210312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3DB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VIAGGIO NEL TEMPO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685800" y="2423160"/>
            <a:ext cx="68580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Storia dell'Hardware</a:t>
            </a:r>
            <a:endParaRPr lang="en-US" sz="4400" dirty="0"/>
          </a:p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 del Software</a:t>
            </a:r>
            <a:endParaRPr lang="en-US" sz="4400" dirty="0"/>
          </a:p>
        </p:txBody>
      </p:sp>
      <p:sp>
        <p:nvSpPr>
          <p:cNvPr id="8" name="Text 6"/>
          <p:cNvSpPr/>
          <p:nvPr/>
        </p:nvSpPr>
        <p:spPr>
          <a:xfrm>
            <a:off x="685800" y="4343400"/>
            <a:ext cx="6858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8A99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Dalle valvole termoioniche all'intelligenza artificiale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C23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60120" cy="5143500"/>
          </a:xfrm>
          <a:prstGeom prst="rect">
            <a:avLst/>
          </a:prstGeom>
          <a:solidFill>
            <a:srgbClr val="162035"/>
          </a:solidFill>
          <a:ln w="12700">
            <a:solidFill>
              <a:srgbClr val="16203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 rot="16200000">
            <a:off x="-2377440" y="2286000"/>
            <a:ext cx="51435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3DB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HARDWARE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143000" y="32004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storia dell'Hardware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143000" y="1005840"/>
            <a:ext cx="3794760" cy="1828800"/>
          </a:xfrm>
          <a:prstGeom prst="rect">
            <a:avLst/>
          </a:prstGeom>
          <a:solidFill>
            <a:srgbClr val="243044"/>
          </a:solidFill>
          <a:ln w="6350">
            <a:solidFill>
              <a:srgbClr val="2E406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143000" y="1005840"/>
            <a:ext cx="3794760" cy="45720"/>
          </a:xfrm>
          <a:prstGeom prst="rect">
            <a:avLst/>
          </a:prstGeom>
          <a:solidFill>
            <a:srgbClr val="3DB4E8"/>
          </a:solidFill>
          <a:ln w="12700">
            <a:solidFill>
              <a:srgbClr val="3DB4E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307592" y="1115568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DB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Origini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3246120" y="1115568"/>
            <a:ext cx="1554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99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1800–1940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307592" y="1463040"/>
            <a:ext cx="3465576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Macchina Analitica di Babbage. Ada Lovelace scrive il primo algoritmo.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5166360" y="1005840"/>
            <a:ext cx="3794760" cy="1828800"/>
          </a:xfrm>
          <a:prstGeom prst="rect">
            <a:avLst/>
          </a:prstGeom>
          <a:solidFill>
            <a:srgbClr val="243044"/>
          </a:solidFill>
          <a:ln w="6350">
            <a:solidFill>
              <a:srgbClr val="2E406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166360" y="1005840"/>
            <a:ext cx="3794760" cy="45720"/>
          </a:xfrm>
          <a:prstGeom prst="rect">
            <a:avLst/>
          </a:prstGeom>
          <a:solidFill>
            <a:srgbClr val="3DB4E8"/>
          </a:solidFill>
          <a:ln w="12700">
            <a:solidFill>
              <a:srgbClr val="3DB4E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330952" y="1115568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DB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Valvole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7269480" y="1115568"/>
            <a:ext cx="1554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99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1940–1950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5330952" y="1463040"/>
            <a:ext cx="3465576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ENIAC pesa 30 tonnellate. Nel 1947 nasce il transistor nei Bell Labs.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1143000" y="3063240"/>
            <a:ext cx="3794760" cy="1828800"/>
          </a:xfrm>
          <a:prstGeom prst="rect">
            <a:avLst/>
          </a:prstGeom>
          <a:solidFill>
            <a:srgbClr val="243044"/>
          </a:solidFill>
          <a:ln w="6350">
            <a:solidFill>
              <a:srgbClr val="2E406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143000" y="3063240"/>
            <a:ext cx="3794760" cy="45720"/>
          </a:xfrm>
          <a:prstGeom prst="rect">
            <a:avLst/>
          </a:prstGeom>
          <a:solidFill>
            <a:srgbClr val="3DB4E8"/>
          </a:solidFill>
          <a:ln w="12700">
            <a:solidFill>
              <a:srgbClr val="3DB4E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307592" y="3172968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DB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Chip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3246120" y="3172968"/>
            <a:ext cx="1554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99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1960–1970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1307592" y="3520440"/>
            <a:ext cx="3465576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Circuiti integrati di Kilby e Noyce. La Legge di Moore definisce il futuro.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5166360" y="3063240"/>
            <a:ext cx="3794760" cy="1828800"/>
          </a:xfrm>
          <a:prstGeom prst="rect">
            <a:avLst/>
          </a:prstGeom>
          <a:solidFill>
            <a:srgbClr val="243044"/>
          </a:solidFill>
          <a:ln w="6350">
            <a:solidFill>
              <a:srgbClr val="2E406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166360" y="3063240"/>
            <a:ext cx="3794760" cy="45720"/>
          </a:xfrm>
          <a:prstGeom prst="rect">
            <a:avLst/>
          </a:prstGeom>
          <a:solidFill>
            <a:srgbClr val="3DB4E8"/>
          </a:solidFill>
          <a:ln w="12700">
            <a:solidFill>
              <a:srgbClr val="3DB4E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330952" y="3172968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DB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PC &amp; AI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7269480" y="3172968"/>
            <a:ext cx="1554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99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1980–oggi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5330952" y="3520440"/>
            <a:ext cx="3465576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Intel 4004, IBM PC, chip multi-miliardo di transistor come Apple M-series.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C23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storia del Software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8183880" y="0"/>
            <a:ext cx="960120" cy="5143500"/>
          </a:xfrm>
          <a:prstGeom prst="rect">
            <a:avLst/>
          </a:prstGeom>
          <a:solidFill>
            <a:srgbClr val="1A0E2E"/>
          </a:solidFill>
          <a:ln w="12700">
            <a:solidFill>
              <a:srgbClr val="1A0E2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 rot="16200000">
            <a:off x="5577840" y="2286000"/>
            <a:ext cx="51435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E83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SOFTWARE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457200" y="1005840"/>
            <a:ext cx="3794760" cy="1828800"/>
          </a:xfrm>
          <a:prstGeom prst="rect">
            <a:avLst/>
          </a:prstGeom>
          <a:solidFill>
            <a:srgbClr val="243044"/>
          </a:solidFill>
          <a:ln w="6350">
            <a:solidFill>
              <a:srgbClr val="2E406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005840"/>
            <a:ext cx="3794760" cy="45720"/>
          </a:xfrm>
          <a:prstGeom prst="rect">
            <a:avLst/>
          </a:prstGeom>
          <a:solidFill>
            <a:srgbClr val="E83D8A"/>
          </a:solidFill>
          <a:ln w="12700">
            <a:solidFill>
              <a:srgbClr val="E83D8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21792" y="1115568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83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Linguaggio Macchina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3017520" y="1115568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99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1940–1950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621792" y="1463040"/>
            <a:ext cx="3465576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Schede perforate e sequenze binarie. Ada Lovelace: prima programmatrice.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480560" y="1005840"/>
            <a:ext cx="3794760" cy="1828800"/>
          </a:xfrm>
          <a:prstGeom prst="rect">
            <a:avLst/>
          </a:prstGeom>
          <a:solidFill>
            <a:srgbClr val="243044"/>
          </a:solidFill>
          <a:ln w="6350">
            <a:solidFill>
              <a:srgbClr val="2E406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480560" y="1005840"/>
            <a:ext cx="3794760" cy="45720"/>
          </a:xfrm>
          <a:prstGeom prst="rect">
            <a:avLst/>
          </a:prstGeom>
          <a:solidFill>
            <a:srgbClr val="E83D8A"/>
          </a:solidFill>
          <a:ln w="12700">
            <a:solidFill>
              <a:srgbClr val="E83D8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645152" y="1115568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83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Primi Linguaggi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7040880" y="1115568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99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1950–1960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645152" y="1463040"/>
            <a:ext cx="3465576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FORTRAN (1957) e COBOL (1959). Grace Hopper inventa il compilatore.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57200" y="3063240"/>
            <a:ext cx="3794760" cy="1828800"/>
          </a:xfrm>
          <a:prstGeom prst="rect">
            <a:avLst/>
          </a:prstGeom>
          <a:solidFill>
            <a:srgbClr val="243044"/>
          </a:solidFill>
          <a:ln w="6350">
            <a:solidFill>
              <a:srgbClr val="2E406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57200" y="3063240"/>
            <a:ext cx="3794760" cy="45720"/>
          </a:xfrm>
          <a:prstGeom prst="rect">
            <a:avLst/>
          </a:prstGeom>
          <a:solidFill>
            <a:srgbClr val="E83D8A"/>
          </a:solidFill>
          <a:ln w="12700">
            <a:solidFill>
              <a:srgbClr val="E83D8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21792" y="3172968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83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 Operativi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3017520" y="3172968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99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1960–1970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621792" y="3520440"/>
            <a:ext cx="3465576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UNIX nasce nel 1969 ai Bell Labs. Fondamentale per Linux e macOS.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480560" y="3063240"/>
            <a:ext cx="3794760" cy="1828800"/>
          </a:xfrm>
          <a:prstGeom prst="rect">
            <a:avLst/>
          </a:prstGeom>
          <a:solidFill>
            <a:srgbClr val="243044"/>
          </a:solidFill>
          <a:ln w="6350">
            <a:solidFill>
              <a:srgbClr val="2E406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480560" y="3063240"/>
            <a:ext cx="3794760" cy="45720"/>
          </a:xfrm>
          <a:prstGeom prst="rect">
            <a:avLst/>
          </a:prstGeom>
          <a:solidFill>
            <a:srgbClr val="E83D8A"/>
          </a:solidFill>
          <a:ln w="12700">
            <a:solidFill>
              <a:srgbClr val="E83D8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645152" y="3172968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83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Era Moderna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7040880" y="3172968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99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1970–oggi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645152" y="3520440"/>
            <a:ext cx="3465576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Microsoft, Apple, Windows, Internet, cloud, AI e modelli linguistici.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C23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Timeline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229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A99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Evoluzione parallela di Hardware e Software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2377440"/>
            <a:ext cx="8229600" cy="0"/>
          </a:xfrm>
          <a:prstGeom prst="line">
            <a:avLst/>
          </a:prstGeom>
          <a:noFill/>
          <a:ln w="25400">
            <a:solidFill>
              <a:srgbClr val="3A4E6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5760" y="2286000"/>
            <a:ext cx="182880" cy="18288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37160" y="18288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1940s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91440" y="2606040"/>
            <a:ext cx="822960" cy="292608"/>
          </a:xfrm>
          <a:prstGeom prst="rect">
            <a:avLst/>
          </a:prstGeom>
          <a:solidFill>
            <a:srgbClr val="3DB4E8"/>
          </a:solidFill>
          <a:ln w="12700">
            <a:solidFill>
              <a:srgbClr val="3DB4E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1440" y="2624328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12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Valvole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91440" y="2971800"/>
            <a:ext cx="822960" cy="292608"/>
          </a:xfrm>
          <a:prstGeom prst="rect">
            <a:avLst/>
          </a:prstGeom>
          <a:solidFill>
            <a:srgbClr val="E83D8A"/>
          </a:solidFill>
          <a:ln w="12700">
            <a:solidFill>
              <a:srgbClr val="E83D8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1440" y="2990088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Linguaggio Macchina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1828800" y="2286000"/>
            <a:ext cx="182880" cy="18288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600200" y="18288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1950s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1554480" y="2606040"/>
            <a:ext cx="822960" cy="292608"/>
          </a:xfrm>
          <a:prstGeom prst="rect">
            <a:avLst/>
          </a:prstGeom>
          <a:solidFill>
            <a:srgbClr val="3DB4E8"/>
          </a:solidFill>
          <a:ln w="12700">
            <a:solidFill>
              <a:srgbClr val="3DB4E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554480" y="2624328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12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Transistor</a:t>
            </a:r>
            <a:endParaRPr lang="en-US" sz="800" dirty="0"/>
          </a:p>
        </p:txBody>
      </p:sp>
      <p:sp>
        <p:nvSpPr>
          <p:cNvPr id="15" name="Shape 13"/>
          <p:cNvSpPr/>
          <p:nvPr/>
        </p:nvSpPr>
        <p:spPr>
          <a:xfrm>
            <a:off x="1554480" y="2971800"/>
            <a:ext cx="822960" cy="292608"/>
          </a:xfrm>
          <a:prstGeom prst="rect">
            <a:avLst/>
          </a:prstGeom>
          <a:solidFill>
            <a:srgbClr val="E83D8A"/>
          </a:solidFill>
          <a:ln w="12700">
            <a:solidFill>
              <a:srgbClr val="E83D8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554480" y="2990088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FORTRAN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3291840" y="2286000"/>
            <a:ext cx="182880" cy="18288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063240" y="18288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1960s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3017520" y="2606040"/>
            <a:ext cx="822960" cy="292608"/>
          </a:xfrm>
          <a:prstGeom prst="rect">
            <a:avLst/>
          </a:prstGeom>
          <a:solidFill>
            <a:srgbClr val="3DB4E8"/>
          </a:solidFill>
          <a:ln w="12700">
            <a:solidFill>
              <a:srgbClr val="3DB4E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017520" y="2624328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12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Chip IC</a:t>
            </a:r>
            <a:endParaRPr lang="en-US" sz="800" dirty="0"/>
          </a:p>
        </p:txBody>
      </p:sp>
      <p:sp>
        <p:nvSpPr>
          <p:cNvPr id="21" name="Shape 19"/>
          <p:cNvSpPr/>
          <p:nvPr/>
        </p:nvSpPr>
        <p:spPr>
          <a:xfrm>
            <a:off x="3017520" y="2971800"/>
            <a:ext cx="822960" cy="292608"/>
          </a:xfrm>
          <a:prstGeom prst="rect">
            <a:avLst/>
          </a:prstGeom>
          <a:solidFill>
            <a:srgbClr val="E83D8A"/>
          </a:solidFill>
          <a:ln w="12700">
            <a:solidFill>
              <a:srgbClr val="E83D8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017520" y="2990088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UNIX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4754880" y="2286000"/>
            <a:ext cx="182880" cy="18288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526280" y="18288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1970s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4480560" y="2606040"/>
            <a:ext cx="822960" cy="292608"/>
          </a:xfrm>
          <a:prstGeom prst="rect">
            <a:avLst/>
          </a:prstGeom>
          <a:solidFill>
            <a:srgbClr val="3DB4E8"/>
          </a:solidFill>
          <a:ln w="12700">
            <a:solidFill>
              <a:srgbClr val="3DB4E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480560" y="2624328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12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Processori</a:t>
            </a:r>
            <a:endParaRPr lang="en-US" sz="800" dirty="0"/>
          </a:p>
        </p:txBody>
      </p:sp>
      <p:sp>
        <p:nvSpPr>
          <p:cNvPr id="27" name="Shape 25"/>
          <p:cNvSpPr/>
          <p:nvPr/>
        </p:nvSpPr>
        <p:spPr>
          <a:xfrm>
            <a:off x="4480560" y="2971800"/>
            <a:ext cx="822960" cy="292608"/>
          </a:xfrm>
          <a:prstGeom prst="rect">
            <a:avLst/>
          </a:prstGeom>
          <a:solidFill>
            <a:srgbClr val="E83D8A"/>
          </a:solidFill>
          <a:ln w="12700">
            <a:solidFill>
              <a:srgbClr val="E83D8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480560" y="2990088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MS-DOS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6217920" y="2286000"/>
            <a:ext cx="182880" cy="18288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989320" y="18288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1980s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5943600" y="2606040"/>
            <a:ext cx="822960" cy="292608"/>
          </a:xfrm>
          <a:prstGeom prst="rect">
            <a:avLst/>
          </a:prstGeom>
          <a:solidFill>
            <a:srgbClr val="3DB4E8"/>
          </a:solidFill>
          <a:ln w="12700">
            <a:solidFill>
              <a:srgbClr val="3DB4E8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943600" y="2624328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12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IBM PC</a:t>
            </a:r>
            <a:endParaRPr lang="en-US" sz="800" dirty="0"/>
          </a:p>
        </p:txBody>
      </p:sp>
      <p:sp>
        <p:nvSpPr>
          <p:cNvPr id="33" name="Shape 31"/>
          <p:cNvSpPr/>
          <p:nvPr/>
        </p:nvSpPr>
        <p:spPr>
          <a:xfrm>
            <a:off x="5943600" y="2971800"/>
            <a:ext cx="822960" cy="292608"/>
          </a:xfrm>
          <a:prstGeom prst="rect">
            <a:avLst/>
          </a:prstGeom>
          <a:solidFill>
            <a:srgbClr val="E83D8A"/>
          </a:solidFill>
          <a:ln w="12700">
            <a:solidFill>
              <a:srgbClr val="E83D8A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5943600" y="2990088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</a:t>
            </a:r>
            <a:endParaRPr lang="en-US" sz="800" dirty="0"/>
          </a:p>
        </p:txBody>
      </p:sp>
      <p:sp>
        <p:nvSpPr>
          <p:cNvPr id="35" name="Shape 33"/>
          <p:cNvSpPr/>
          <p:nvPr/>
        </p:nvSpPr>
        <p:spPr>
          <a:xfrm>
            <a:off x="7498080" y="2286000"/>
            <a:ext cx="182880" cy="18288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7269480" y="18288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1990s+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7223760" y="2606040"/>
            <a:ext cx="822960" cy="292608"/>
          </a:xfrm>
          <a:prstGeom prst="rect">
            <a:avLst/>
          </a:prstGeom>
          <a:solidFill>
            <a:srgbClr val="3DB4E8"/>
          </a:solidFill>
          <a:ln w="12700">
            <a:solidFill>
              <a:srgbClr val="3DB4E8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7223760" y="2624328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12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Mobile/GPU</a:t>
            </a:r>
            <a:endParaRPr lang="en-US" sz="800" dirty="0"/>
          </a:p>
        </p:txBody>
      </p:sp>
      <p:sp>
        <p:nvSpPr>
          <p:cNvPr id="39" name="Shape 37"/>
          <p:cNvSpPr/>
          <p:nvPr/>
        </p:nvSpPr>
        <p:spPr>
          <a:xfrm>
            <a:off x="7223760" y="2971800"/>
            <a:ext cx="822960" cy="292608"/>
          </a:xfrm>
          <a:prstGeom prst="rect">
            <a:avLst/>
          </a:prstGeom>
          <a:solidFill>
            <a:srgbClr val="E83D8A"/>
          </a:solidFill>
          <a:ln w="12700">
            <a:solidFill>
              <a:srgbClr val="E83D8A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7223760" y="2990088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Internet/AI</a:t>
            </a:r>
            <a:endParaRPr lang="en-US" sz="800" dirty="0"/>
          </a:p>
        </p:txBody>
      </p:sp>
      <p:sp>
        <p:nvSpPr>
          <p:cNvPr id="41" name="Shape 39"/>
          <p:cNvSpPr/>
          <p:nvPr/>
        </p:nvSpPr>
        <p:spPr>
          <a:xfrm>
            <a:off x="457200" y="4389120"/>
            <a:ext cx="228600" cy="164592"/>
          </a:xfrm>
          <a:prstGeom prst="rect">
            <a:avLst/>
          </a:prstGeom>
          <a:solidFill>
            <a:srgbClr val="3DB4E8"/>
          </a:solidFill>
          <a:ln w="12700">
            <a:solidFill>
              <a:srgbClr val="3DB4E8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749808" y="4370832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Hardware</a:t>
            </a:r>
            <a:endParaRPr lang="en-US" sz="1000" dirty="0"/>
          </a:p>
        </p:txBody>
      </p:sp>
      <p:sp>
        <p:nvSpPr>
          <p:cNvPr id="43" name="Shape 41"/>
          <p:cNvSpPr/>
          <p:nvPr/>
        </p:nvSpPr>
        <p:spPr>
          <a:xfrm>
            <a:off x="2194560" y="4389120"/>
            <a:ext cx="228600" cy="164592"/>
          </a:xfrm>
          <a:prstGeom prst="rect">
            <a:avLst/>
          </a:prstGeom>
          <a:solidFill>
            <a:srgbClr val="E83D8A"/>
          </a:solidFill>
          <a:ln w="12700">
            <a:solidFill>
              <a:srgbClr val="E83D8A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2487168" y="4370832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Software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C23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L'Era Moderna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A99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  •  Mobile  •  Intelligenza Artificiale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457200" y="1325880"/>
            <a:ext cx="4069080" cy="1600200"/>
          </a:xfrm>
          <a:prstGeom prst="rect">
            <a:avLst/>
          </a:prstGeom>
          <a:solidFill>
            <a:srgbClr val="243044"/>
          </a:solidFill>
          <a:ln w="6350">
            <a:solidFill>
              <a:srgbClr val="2E406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21792" y="1508760"/>
            <a:ext cx="411480" cy="411480"/>
          </a:xfrm>
          <a:prstGeom prst="ellipse">
            <a:avLst/>
          </a:prstGeom>
          <a:solidFill>
            <a:srgbClr val="3DB4E8"/>
          </a:solidFill>
          <a:ln w="12700">
            <a:solidFill>
              <a:srgbClr val="3DB4E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21792" y="149047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115568" y="1554480"/>
            <a:ext cx="3246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 Computing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621792" y="1984248"/>
            <a:ext cx="3739896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9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AWS, Google Cloud e Azure portano il software sul web. Nessuna installazione, accesso ovunque, scalabilità infinita.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754880" y="1325880"/>
            <a:ext cx="4069080" cy="1600200"/>
          </a:xfrm>
          <a:prstGeom prst="rect">
            <a:avLst/>
          </a:prstGeom>
          <a:solidFill>
            <a:srgbClr val="243044"/>
          </a:solidFill>
          <a:ln w="6350">
            <a:solidFill>
              <a:srgbClr val="2E406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919472" y="1508760"/>
            <a:ext cx="411480" cy="411480"/>
          </a:xfrm>
          <a:prstGeom prst="ellipse">
            <a:avLst/>
          </a:prstGeom>
          <a:solidFill>
            <a:srgbClr val="3DB4E8"/>
          </a:solidFill>
          <a:ln w="12700">
            <a:solidFill>
              <a:srgbClr val="3DB4E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919472" y="149047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📱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413248" y="1554480"/>
            <a:ext cx="3246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Era Mobile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919472" y="1984248"/>
            <a:ext cx="3739896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9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iPhone (2007) cambia tutto. iOS e Android creano ecosistemi da miliardi di app. Il computer è in tasca.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3063240"/>
            <a:ext cx="4069080" cy="1600200"/>
          </a:xfrm>
          <a:prstGeom prst="rect">
            <a:avLst/>
          </a:prstGeom>
          <a:solidFill>
            <a:srgbClr val="243044"/>
          </a:solidFill>
          <a:ln w="6350">
            <a:solidFill>
              <a:srgbClr val="2E406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21792" y="3246120"/>
            <a:ext cx="411480" cy="411480"/>
          </a:xfrm>
          <a:prstGeom prst="ellipse">
            <a:avLst/>
          </a:prstGeom>
          <a:solidFill>
            <a:srgbClr val="3DB4E8"/>
          </a:solidFill>
          <a:ln w="12700">
            <a:solidFill>
              <a:srgbClr val="3DB4E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21792" y="322783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🤖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115568" y="3291840"/>
            <a:ext cx="3246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Intelligenza Artificiale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621792" y="3721608"/>
            <a:ext cx="3739896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9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GPU NVIDIA accelerano il machine learning. GPT, Claude e altri LLM ridefiniscono cosa può fare il software.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754880" y="3063240"/>
            <a:ext cx="4069080" cy="1600200"/>
          </a:xfrm>
          <a:prstGeom prst="rect">
            <a:avLst/>
          </a:prstGeom>
          <a:solidFill>
            <a:srgbClr val="243044"/>
          </a:solidFill>
          <a:ln w="6350">
            <a:solidFill>
              <a:srgbClr val="2E406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919472" y="3246120"/>
            <a:ext cx="411480" cy="411480"/>
          </a:xfrm>
          <a:prstGeom prst="ellipse">
            <a:avLst/>
          </a:prstGeom>
          <a:solidFill>
            <a:srgbClr val="3DB4E8"/>
          </a:solidFill>
          <a:ln w="12700">
            <a:solidFill>
              <a:srgbClr val="3DB4E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919472" y="322783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⚡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5413248" y="3291840"/>
            <a:ext cx="3246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Chip Avanzati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919472" y="3721608"/>
            <a:ext cx="3739896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9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Apple M-series, NVIDIA H100: miliardi di transistor. L'hardware oggi è progettato per l'AI fin dalle fondamenta.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192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-914400"/>
            <a:ext cx="4572000" cy="4572000"/>
          </a:xfrm>
          <a:prstGeom prst="ellipse">
            <a:avLst/>
          </a:prstGeom>
          <a:solidFill>
            <a:srgbClr val="172235"/>
          </a:solidFill>
          <a:ln w="12700">
            <a:solidFill>
              <a:srgbClr val="17223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274320"/>
            <a:ext cx="73152" cy="1920240"/>
          </a:xfrm>
          <a:prstGeom prst="rect">
            <a:avLst/>
          </a:prstGeom>
          <a:solidFill>
            <a:srgbClr val="3DB4E8"/>
          </a:solidFill>
          <a:ln w="12700">
            <a:solidFill>
              <a:srgbClr val="3DB4E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274320"/>
            <a:ext cx="5486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Simbiosi Perfetta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658368" y="96012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Hardware e software sono cresciuti in 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3401568" y="96012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DB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simbiosi continua</a:t>
            </a:r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58368" y="1371600"/>
            <a:ext cx="5669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A99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Ogni avanzamento dell'uno ha reso possibile nuove frontiere dell'altro: senza transistor non ci sarebbero stati i sistemi operativi; senza il cloud non esisterebbe l'AI moderna.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58368" y="228600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viaggio </a:t>
            </a:r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continua ancora oggi.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57200" y="3657600"/>
            <a:ext cx="2560320" cy="1143000"/>
          </a:xfrm>
          <a:prstGeom prst="rect">
            <a:avLst/>
          </a:prstGeom>
          <a:solidFill>
            <a:srgbClr val="182840"/>
          </a:solidFill>
          <a:ln w="6350">
            <a:solidFill>
              <a:srgbClr val="253E5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3749040"/>
            <a:ext cx="2560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3DB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1945</a:t>
            </a:r>
            <a:endParaRPr lang="en-US" sz="3200" dirty="0"/>
          </a:p>
        </p:txBody>
      </p:sp>
      <p:sp>
        <p:nvSpPr>
          <p:cNvPr id="11" name="Text 9"/>
          <p:cNvSpPr/>
          <p:nvPr/>
        </p:nvSpPr>
        <p:spPr>
          <a:xfrm>
            <a:off x="457200" y="434340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A99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Anno ENIAC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291840" y="3657600"/>
            <a:ext cx="2560320" cy="1143000"/>
          </a:xfrm>
          <a:prstGeom prst="rect">
            <a:avLst/>
          </a:prstGeom>
          <a:solidFill>
            <a:srgbClr val="182840"/>
          </a:solidFill>
          <a:ln w="6350">
            <a:solidFill>
              <a:srgbClr val="253E5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291840" y="3749040"/>
            <a:ext cx="2560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3DB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2B+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3291840" y="434340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A99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Transistor '94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126480" y="3657600"/>
            <a:ext cx="2560320" cy="1143000"/>
          </a:xfrm>
          <a:prstGeom prst="rect">
            <a:avLst/>
          </a:prstGeom>
          <a:solidFill>
            <a:srgbClr val="182840"/>
          </a:solidFill>
          <a:ln w="6350">
            <a:solidFill>
              <a:srgbClr val="253E5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126480" y="3749040"/>
            <a:ext cx="2560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3DB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80+</a:t>
            </a:r>
            <a:endParaRPr lang="en-US" sz="3200" dirty="0"/>
          </a:p>
        </p:txBody>
      </p:sp>
      <p:sp>
        <p:nvSpPr>
          <p:cNvPr id="17" name="Text 15"/>
          <p:cNvSpPr/>
          <p:nvPr/>
        </p:nvSpPr>
        <p:spPr>
          <a:xfrm>
            <a:off x="6126480" y="434340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A99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Anni di storia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Storia dell'Hardware e del Software</dc:title>
  <dc:subject>PptxGenJS Presentation</dc:subject>
  <dc:creator>PptxGenJS</dc:creator>
  <cp:lastModifiedBy>PptxGenJS</cp:lastModifiedBy>
  <cp:revision>1</cp:revision>
  <dcterms:created xsi:type="dcterms:W3CDTF">2026-05-14T13:18:32Z</dcterms:created>
  <dcterms:modified xsi:type="dcterms:W3CDTF">2026-05-14T13:18:32Z</dcterms:modified>
</cp:coreProperties>
</file>